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27"/>
  </p:notesMasterIdLst>
  <p:sldIdLst>
    <p:sldId id="296" r:id="rId2"/>
    <p:sldId id="261" r:id="rId3"/>
    <p:sldId id="259" r:id="rId4"/>
    <p:sldId id="279" r:id="rId5"/>
    <p:sldId id="299" r:id="rId6"/>
    <p:sldId id="300" r:id="rId7"/>
    <p:sldId id="301" r:id="rId8"/>
    <p:sldId id="256" r:id="rId9"/>
    <p:sldId id="302" r:id="rId10"/>
    <p:sldId id="298" r:id="rId11"/>
    <p:sldId id="258" r:id="rId12"/>
    <p:sldId id="303" r:id="rId13"/>
    <p:sldId id="305" r:id="rId14"/>
    <p:sldId id="306" r:id="rId15"/>
    <p:sldId id="307" r:id="rId16"/>
    <p:sldId id="308" r:id="rId17"/>
    <p:sldId id="309" r:id="rId18"/>
    <p:sldId id="310" r:id="rId19"/>
    <p:sldId id="311" r:id="rId20"/>
    <p:sldId id="304" r:id="rId21"/>
    <p:sldId id="312" r:id="rId22"/>
    <p:sldId id="313" r:id="rId23"/>
    <p:sldId id="315" r:id="rId24"/>
    <p:sldId id="316" r:id="rId25"/>
    <p:sldId id="280" r:id="rId26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Roboto Slab" panose="020B0604020202020204" charset="0"/>
      <p:regular r:id="rId32"/>
      <p:bold r:id="rId33"/>
    </p:embeddedFont>
    <p:embeddedFont>
      <p:font typeface="Source Sans Pro" panose="020B0503030403020204" pitchFamily="34" charset="0"/>
      <p:regular r:id="rId34"/>
      <p:bold r:id="rId35"/>
      <p:italic r:id="rId36"/>
      <p:boldItalic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3ECFCF9-EB90-4EA4-BA1D-B0166F391BF1}">
  <a:tblStyle styleId="{83ECFCF9-EB90-4EA4-BA1D-B0166F391BF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6E74B0BC-8218-4BC4-B384-D648047DA537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5" d="100"/>
          <a:sy n="85" d="100"/>
        </p:scale>
        <p:origin x="88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84706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02985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77211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12779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98031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66918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1497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716987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263498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71413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195759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8440793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413973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417507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199365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64890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21581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1068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90274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700185" y="1991850"/>
            <a:ext cx="58074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1pPr>
            <a:lvl2pPr lvl="1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2pPr>
            <a:lvl3pPr lvl="2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3pPr>
            <a:lvl4pPr lvl="3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4pPr>
            <a:lvl5pPr lvl="4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5pPr>
            <a:lvl6pPr lvl="5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6pPr>
            <a:lvl7pPr lvl="6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7pPr>
            <a:lvl8pPr lvl="7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8pPr>
            <a:lvl9pPr lvl="8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7337531" y="4630074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7790243" y="4182401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8893253" y="3333348"/>
            <a:ext cx="57600" cy="57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8771302" y="4923775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2386266" y="508134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479460" y="2703980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261540" y="643097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2"/>
          <p:cNvSpPr/>
          <p:nvPr/>
        </p:nvSpPr>
        <p:spPr>
          <a:xfrm>
            <a:off x="507235" y="1080863"/>
            <a:ext cx="192600" cy="192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2"/>
          <p:cNvSpPr/>
          <p:nvPr/>
        </p:nvSpPr>
        <p:spPr>
          <a:xfrm>
            <a:off x="8314019" y="3625322"/>
            <a:ext cx="144300" cy="1440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2"/>
          <p:cNvSpPr/>
          <p:nvPr/>
        </p:nvSpPr>
        <p:spPr>
          <a:xfrm>
            <a:off x="8882858" y="4186761"/>
            <a:ext cx="144300" cy="1440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2"/>
          <p:cNvSpPr/>
          <p:nvPr/>
        </p:nvSpPr>
        <p:spPr>
          <a:xfrm>
            <a:off x="158313" y="1596559"/>
            <a:ext cx="57600" cy="57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2"/>
          <p:cNvSpPr/>
          <p:nvPr/>
        </p:nvSpPr>
        <p:spPr>
          <a:xfrm>
            <a:off x="1396483" y="226428"/>
            <a:ext cx="192600" cy="192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2"/>
          <p:cNvSpPr/>
          <p:nvPr/>
        </p:nvSpPr>
        <p:spPr>
          <a:xfrm>
            <a:off x="617492" y="2000594"/>
            <a:ext cx="57600" cy="57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2"/>
          <p:cNvSpPr/>
          <p:nvPr/>
        </p:nvSpPr>
        <p:spPr>
          <a:xfrm>
            <a:off x="3425273" y="387880"/>
            <a:ext cx="57600" cy="57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2"/>
          <p:cNvSpPr/>
          <p:nvPr/>
        </p:nvSpPr>
        <p:spPr>
          <a:xfrm>
            <a:off x="8014029" y="4567546"/>
            <a:ext cx="192600" cy="192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"/>
          <p:cNvSpPr txBox="1">
            <a:spLocks noGrp="1"/>
          </p:cNvSpPr>
          <p:nvPr>
            <p:ph type="ctrTitle"/>
          </p:nvPr>
        </p:nvSpPr>
        <p:spPr>
          <a:xfrm>
            <a:off x="1546025" y="1754794"/>
            <a:ext cx="5832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subTitle" idx="1"/>
          </p:nvPr>
        </p:nvSpPr>
        <p:spPr>
          <a:xfrm>
            <a:off x="1546025" y="3011511"/>
            <a:ext cx="5832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5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body" idx="1"/>
          </p:nvPr>
        </p:nvSpPr>
        <p:spPr>
          <a:xfrm>
            <a:off x="786150" y="1261700"/>
            <a:ext cx="7571700" cy="35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◎"/>
              <a:defRPr sz="2400"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◉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complete pattern">
  <p:cSld name="BLANK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1"/>
          <p:cNvSpPr/>
          <p:nvPr/>
        </p:nvSpPr>
        <p:spPr>
          <a:xfrm>
            <a:off x="-26550" y="-14850"/>
            <a:ext cx="9197100" cy="5173200"/>
          </a:xfrm>
          <a:prstGeom prst="rect">
            <a:avLst/>
          </a:prstGeom>
          <a:solidFill>
            <a:srgbClr val="CFD8DC">
              <a:alpha val="492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11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blipFill>
          <a:blip r:embed="rId7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86150" y="1261700"/>
            <a:ext cx="7571700" cy="35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Source Sans Pro"/>
              <a:buChar char="◎"/>
              <a:defRPr sz="3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○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◉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6" r:id="rId4"/>
    <p:sldLayoutId id="2147483657" r:id="rId5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8"/>
          <p:cNvSpPr/>
          <p:nvPr/>
        </p:nvSpPr>
        <p:spPr>
          <a:xfrm>
            <a:off x="-332159" y="-926400"/>
            <a:ext cx="1875600" cy="1852800"/>
          </a:xfrm>
          <a:prstGeom prst="ellipse">
            <a:avLst/>
          </a:prstGeom>
          <a:noFill/>
          <a:ln w="9525" cap="flat" cmpd="sng">
            <a:solidFill>
              <a:srgbClr val="CFD8D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18"/>
          <p:cNvSpPr txBox="1">
            <a:spLocks noGrp="1"/>
          </p:cNvSpPr>
          <p:nvPr>
            <p:ph type="ctrTitle" idx="4294967295"/>
          </p:nvPr>
        </p:nvSpPr>
        <p:spPr>
          <a:xfrm>
            <a:off x="1211282" y="1118200"/>
            <a:ext cx="5619044" cy="150235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4000" b="1" dirty="0"/>
              <a:t>Project Management  TaskGo</a:t>
            </a:r>
          </a:p>
        </p:txBody>
      </p:sp>
      <p:sp>
        <p:nvSpPr>
          <p:cNvPr id="119" name="Google Shape;119;p18"/>
          <p:cNvSpPr txBox="1">
            <a:spLocks noGrp="1"/>
          </p:cNvSpPr>
          <p:nvPr>
            <p:ph type="subTitle" idx="4294967295"/>
          </p:nvPr>
        </p:nvSpPr>
        <p:spPr>
          <a:xfrm>
            <a:off x="6152445" y="3641142"/>
            <a:ext cx="2991555" cy="133914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vi-VN" sz="2400" b="1" dirty="0">
                <a:latin typeface="+mj-lt"/>
              </a:rPr>
              <a:t>Member:</a:t>
            </a: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vi-VN" sz="2400" dirty="0">
                <a:latin typeface="+mj-lt"/>
              </a:rPr>
              <a:t>1. Phạm Hoàng Sang</a:t>
            </a: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vi-VN" sz="2400" dirty="0">
                <a:latin typeface="+mj-lt"/>
              </a:rPr>
              <a:t>2. Lê Văn Tường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CA0E55C-2E6B-439A-8286-91D3F78F30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93230"/>
            <a:ext cx="1211282" cy="121128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B4F4D7F-17B8-44EE-B15F-78016500E5D6}"/>
              </a:ext>
            </a:extLst>
          </p:cNvPr>
          <p:cNvSpPr txBox="1"/>
          <p:nvPr/>
        </p:nvSpPr>
        <p:spPr>
          <a:xfrm>
            <a:off x="496711" y="3330222"/>
            <a:ext cx="1998133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vi-VN" sz="1400" b="1" dirty="0">
                <a:solidFill>
                  <a:schemeClr val="bg1"/>
                </a:solidFill>
                <a:latin typeface="+mj-lt"/>
              </a:rPr>
              <a:t>Instructors Guide:</a:t>
            </a: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vi-VN" sz="1400" dirty="0">
                <a:solidFill>
                  <a:schemeClr val="bg1"/>
                </a:solidFill>
                <a:latin typeface="+mj-lt"/>
              </a:rPr>
              <a:t>AP Huỳnh Công Pháp</a:t>
            </a:r>
          </a:p>
          <a:p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6811832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>
            <a:spLocks noGrp="1"/>
          </p:cNvSpPr>
          <p:nvPr>
            <p:ph type="ctrTitle"/>
          </p:nvPr>
        </p:nvSpPr>
        <p:spPr>
          <a:xfrm>
            <a:off x="1546025" y="1754794"/>
            <a:ext cx="5832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chemeClr val="accent4"/>
                </a:solidFill>
              </a:rPr>
              <a:t>3.</a:t>
            </a:r>
            <a:endParaRPr sz="6000" dirty="0">
              <a:solidFill>
                <a:schemeClr val="accent4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Website’s interface</a:t>
            </a:r>
          </a:p>
        </p:txBody>
      </p:sp>
      <p:sp>
        <p:nvSpPr>
          <p:cNvPr id="98" name="Google Shape;98;p15"/>
          <p:cNvSpPr txBox="1">
            <a:spLocks noGrp="1"/>
          </p:cNvSpPr>
          <p:nvPr>
            <p:ph type="subTitle" idx="1"/>
          </p:nvPr>
        </p:nvSpPr>
        <p:spPr>
          <a:xfrm>
            <a:off x="1546024" y="3011511"/>
            <a:ext cx="6028819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dirty="0">
                <a:solidFill>
                  <a:srgbClr val="2B385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best tools to help you deliver better results - on time and on budget.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9" name="Google Shape;99;p15"/>
          <p:cNvSpPr txBox="1">
            <a:spLocks noGrp="1"/>
          </p:cNvSpPr>
          <p:nvPr>
            <p:ph type="sldNum" idx="4294967295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372412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7E9CC6-AF31-43D2-9B08-F987581569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55"/>
            <a:ext cx="9144000" cy="514099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EB0B8A-B63E-4EB5-A0E6-9BCB149399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55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6192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30B3997-C402-4FEC-A1F1-5D8FAA05EA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55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0911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CC8C29-09D5-4472-97AC-970E014256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55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7764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488974C-FA4F-42DE-A692-0224B456BB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55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0435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EA9EA14-8FA2-4CE1-8F47-3DEED7A780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55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6461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4CD4EDE-40BA-4286-9653-F8D44678CA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55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943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0E528A-AB77-4BDE-80CE-2095B8DD7D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55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112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018139-BB2B-48A7-AAC1-1FEC20FB8D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55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6095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300726" y="319488"/>
            <a:ext cx="5005051" cy="54487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Content</a:t>
            </a:r>
            <a:endParaRPr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 dirty="0"/>
          </a:p>
        </p:txBody>
      </p:sp>
      <p:sp>
        <p:nvSpPr>
          <p:cNvPr id="3" name="Rectangle: Diagonal Corners Rounded 2">
            <a:extLst>
              <a:ext uri="{FF2B5EF4-FFF2-40B4-BE49-F238E27FC236}">
                <a16:creationId xmlns:a16="http://schemas.microsoft.com/office/drawing/2014/main" id="{4EE8F1A8-F3A0-44E9-A334-80777D9294F7}"/>
              </a:ext>
            </a:extLst>
          </p:cNvPr>
          <p:cNvSpPr/>
          <p:nvPr/>
        </p:nvSpPr>
        <p:spPr>
          <a:xfrm>
            <a:off x="0" y="308200"/>
            <a:ext cx="5305778" cy="556159"/>
          </a:xfrm>
          <a:prstGeom prst="round2Diag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2" name="Google Shape;111;p17">
            <a:extLst>
              <a:ext uri="{FF2B5EF4-FFF2-40B4-BE49-F238E27FC236}">
                <a16:creationId xmlns:a16="http://schemas.microsoft.com/office/drawing/2014/main" id="{3458FABB-1375-406E-9BF1-3EC5FB99E73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16817" y="1261700"/>
            <a:ext cx="5005051" cy="147021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◎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◎"/>
            </a:pP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Systems Analysis and Design</a:t>
            </a: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◎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Website’s interface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AF3B879-2605-403F-9DED-F5F2A2DD13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55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7230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EE7B6A-173D-4A49-9672-E1BDD9700E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55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6358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F620E6-C59A-41C9-822D-B25D23FDA2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55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2440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98ACC3-8DE5-4B62-AC2B-8AE1A6438C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55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9523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36FAAD6-BF70-4C5F-AA48-D88F6041F8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55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1978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36"/>
          <p:cNvSpPr txBox="1">
            <a:spLocks noGrp="1"/>
          </p:cNvSpPr>
          <p:nvPr>
            <p:ph type="ctrTitle" idx="4294967295"/>
          </p:nvPr>
        </p:nvSpPr>
        <p:spPr>
          <a:xfrm>
            <a:off x="685800" y="516542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/>
              <a:t>Thanks!</a:t>
            </a:r>
            <a:endParaRPr sz="6000" b="1"/>
          </a:p>
        </p:txBody>
      </p:sp>
      <p:sp>
        <p:nvSpPr>
          <p:cNvPr id="387" name="Google Shape;387;p36"/>
          <p:cNvSpPr txBox="1">
            <a:spLocks noGrp="1"/>
          </p:cNvSpPr>
          <p:nvPr>
            <p:ph type="subTitle" idx="4294967295"/>
          </p:nvPr>
        </p:nvSpPr>
        <p:spPr>
          <a:xfrm>
            <a:off x="685800" y="1639913"/>
            <a:ext cx="65937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 b="1"/>
              <a:t>Any questions?</a:t>
            </a:r>
            <a:endParaRPr sz="3600" b="1"/>
          </a:p>
        </p:txBody>
      </p:sp>
      <p:sp>
        <p:nvSpPr>
          <p:cNvPr id="389" name="Google Shape;389;p36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>
            <a:spLocks noGrp="1"/>
          </p:cNvSpPr>
          <p:nvPr>
            <p:ph type="ctrTitle"/>
          </p:nvPr>
        </p:nvSpPr>
        <p:spPr>
          <a:xfrm>
            <a:off x="1546025" y="1754794"/>
            <a:ext cx="5832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chemeClr val="accent4"/>
                </a:solidFill>
              </a:rPr>
              <a:t>1.</a:t>
            </a:r>
            <a:endParaRPr sz="6000" dirty="0">
              <a:solidFill>
                <a:schemeClr val="accent4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Introduction</a:t>
            </a:r>
          </a:p>
        </p:txBody>
      </p:sp>
      <p:sp>
        <p:nvSpPr>
          <p:cNvPr id="98" name="Google Shape;98;p15"/>
          <p:cNvSpPr txBox="1">
            <a:spLocks noGrp="1"/>
          </p:cNvSpPr>
          <p:nvPr>
            <p:ph type="subTitle" idx="1"/>
          </p:nvPr>
        </p:nvSpPr>
        <p:spPr>
          <a:xfrm>
            <a:off x="1546025" y="3011511"/>
            <a:ext cx="5832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lvl="0" indent="0" algn="l" rtl="0">
              <a:spcBef>
                <a:spcPts val="600"/>
              </a:spcBef>
              <a:spcAft>
                <a:spcPts val="0"/>
              </a:spcAft>
              <a:buSzPts val="2400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is Project Management?</a:t>
            </a:r>
          </a:p>
        </p:txBody>
      </p:sp>
      <p:sp>
        <p:nvSpPr>
          <p:cNvPr id="99" name="Google Shape;99;p15"/>
          <p:cNvSpPr txBox="1">
            <a:spLocks noGrp="1"/>
          </p:cNvSpPr>
          <p:nvPr>
            <p:ph type="sldNum" idx="4294967295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5"/>
          <p:cNvSpPr txBox="1">
            <a:spLocks noGrp="1"/>
          </p:cNvSpPr>
          <p:nvPr>
            <p:ph type="body" idx="4294967295"/>
          </p:nvPr>
        </p:nvSpPr>
        <p:spPr>
          <a:xfrm>
            <a:off x="457200" y="3173644"/>
            <a:ext cx="8192400" cy="16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accent1"/>
                </a:solidFill>
                <a:highlight>
                  <a:schemeClr val="lt2"/>
                </a:highlight>
                <a:latin typeface="Roboto Slab"/>
                <a:ea typeface="Roboto Slab"/>
                <a:cs typeface="Roboto Slab"/>
                <a:sym typeface="Roboto Slab"/>
              </a:rPr>
              <a:t>Project Management</a:t>
            </a: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 dirty="0">
                <a:highlight>
                  <a:schemeClr val="lt2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is the application of knowledge, skills, tools, and techniques to project activities to meet the project requirements</a:t>
            </a:r>
          </a:p>
        </p:txBody>
      </p:sp>
      <p:sp>
        <p:nvSpPr>
          <p:cNvPr id="375" name="Google Shape;375;p35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E5E4D2E-1E72-4DDA-B95B-1307B92B0D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6696" y="790222"/>
            <a:ext cx="3570607" cy="2325191"/>
          </a:xfrm>
          <a:prstGeom prst="rect">
            <a:avLst/>
          </a:prstGeom>
        </p:spPr>
      </p:pic>
      <p:grpSp>
        <p:nvGrpSpPr>
          <p:cNvPr id="376" name="Google Shape;376;p35"/>
          <p:cNvGrpSpPr/>
          <p:nvPr/>
        </p:nvGrpSpPr>
        <p:grpSpPr>
          <a:xfrm>
            <a:off x="2282299" y="629269"/>
            <a:ext cx="4542205" cy="2661224"/>
            <a:chOff x="2282299" y="798604"/>
            <a:chExt cx="4542205" cy="2661224"/>
          </a:xfrm>
        </p:grpSpPr>
        <p:sp>
          <p:nvSpPr>
            <p:cNvPr id="377" name="Google Shape;377;p35"/>
            <p:cNvSpPr/>
            <p:nvPr/>
          </p:nvSpPr>
          <p:spPr>
            <a:xfrm>
              <a:off x="2653749" y="798604"/>
              <a:ext cx="3797910" cy="2542169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8" name="Google Shape;378;p35"/>
            <p:cNvSpPr/>
            <p:nvPr/>
          </p:nvSpPr>
          <p:spPr>
            <a:xfrm>
              <a:off x="2282299" y="3389796"/>
              <a:ext cx="4542205" cy="70032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9" name="Google Shape;379;p35"/>
            <p:cNvSpPr/>
            <p:nvPr/>
          </p:nvSpPr>
          <p:spPr>
            <a:xfrm>
              <a:off x="2282299" y="3333770"/>
              <a:ext cx="4541505" cy="56025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0" name="Google Shape;380;p35"/>
            <p:cNvSpPr/>
            <p:nvPr/>
          </p:nvSpPr>
          <p:spPr>
            <a:xfrm>
              <a:off x="4216643" y="3333770"/>
              <a:ext cx="665106" cy="35016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>
            <a:spLocks noGrp="1"/>
          </p:cNvSpPr>
          <p:nvPr>
            <p:ph type="ctrTitle"/>
          </p:nvPr>
        </p:nvSpPr>
        <p:spPr>
          <a:xfrm>
            <a:off x="1546025" y="1754794"/>
            <a:ext cx="5832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chemeClr val="accent4"/>
                </a:solidFill>
              </a:rPr>
              <a:t>1.</a:t>
            </a:r>
            <a:endParaRPr sz="6000" dirty="0">
              <a:solidFill>
                <a:schemeClr val="accent4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Introduction</a:t>
            </a:r>
          </a:p>
        </p:txBody>
      </p:sp>
      <p:sp>
        <p:nvSpPr>
          <p:cNvPr id="98" name="Google Shape;98;p15"/>
          <p:cNvSpPr txBox="1">
            <a:spLocks noGrp="1"/>
          </p:cNvSpPr>
          <p:nvPr>
            <p:ph type="subTitle" idx="1"/>
          </p:nvPr>
        </p:nvSpPr>
        <p:spPr>
          <a:xfrm>
            <a:off x="1546025" y="3011511"/>
            <a:ext cx="5832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lvl="0" indent="0" algn="l" rtl="0">
              <a:spcBef>
                <a:spcPts val="600"/>
              </a:spcBef>
              <a:spcAft>
                <a:spcPts val="0"/>
              </a:spcAft>
              <a:buSzPts val="2400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is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TaskGo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</p:txBody>
      </p:sp>
      <p:sp>
        <p:nvSpPr>
          <p:cNvPr id="99" name="Google Shape;99;p15"/>
          <p:cNvSpPr txBox="1">
            <a:spLocks noGrp="1"/>
          </p:cNvSpPr>
          <p:nvPr>
            <p:ph type="sldNum" idx="4294967295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681179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5"/>
          <p:cNvSpPr txBox="1">
            <a:spLocks noGrp="1"/>
          </p:cNvSpPr>
          <p:nvPr>
            <p:ph type="body" idx="4294967295"/>
          </p:nvPr>
        </p:nvSpPr>
        <p:spPr>
          <a:xfrm>
            <a:off x="457200" y="3173644"/>
            <a:ext cx="8192400" cy="16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b="1" dirty="0" err="1">
                <a:solidFill>
                  <a:schemeClr val="accent1"/>
                </a:solidFill>
                <a:highlight>
                  <a:schemeClr val="lt2"/>
                </a:highlight>
                <a:latin typeface="Roboto Slab"/>
                <a:ea typeface="Roboto Slab"/>
                <a:cs typeface="Roboto Slab"/>
                <a:sym typeface="Roboto Slab"/>
              </a:rPr>
              <a:t>TaskGo</a:t>
            </a:r>
            <a:endParaRPr lang="en-US" b="1" dirty="0">
              <a:solidFill>
                <a:schemeClr val="accent1"/>
              </a:solidFill>
              <a:highlight>
                <a:schemeClr val="lt2"/>
              </a:highlight>
              <a:latin typeface="Roboto Slab"/>
              <a:ea typeface="Roboto Slab"/>
              <a:cs typeface="Roboto Slab"/>
              <a:sym typeface="Roboto Slab"/>
            </a:endParaRP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 dirty="0">
                <a:highlight>
                  <a:schemeClr val="lt2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is a solution set out to solve project management problems</a:t>
            </a:r>
          </a:p>
        </p:txBody>
      </p:sp>
      <p:sp>
        <p:nvSpPr>
          <p:cNvPr id="375" name="Google Shape;375;p35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2C9F989-7FDE-4D2D-9DD8-F7C850AB6A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0314" y="322256"/>
            <a:ext cx="6806171" cy="3273539"/>
          </a:xfrm>
          <a:prstGeom prst="rect">
            <a:avLst/>
          </a:prstGeom>
          <a:ln>
            <a:solidFill>
              <a:schemeClr val="tx1">
                <a:lumMod val="25000"/>
                <a:lumOff val="75000"/>
              </a:schemeClr>
            </a:solidFill>
          </a:ln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8501593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>
            <a:spLocks noGrp="1"/>
          </p:cNvSpPr>
          <p:nvPr>
            <p:ph type="ctrTitle"/>
          </p:nvPr>
        </p:nvSpPr>
        <p:spPr>
          <a:xfrm>
            <a:off x="1230490" y="1185333"/>
            <a:ext cx="6254044" cy="241788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chemeClr val="accent4"/>
                </a:solidFill>
              </a:rPr>
              <a:t>2.</a:t>
            </a:r>
            <a:endParaRPr sz="6000" dirty="0">
              <a:solidFill>
                <a:schemeClr val="accent4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Systems Analysis and Design</a:t>
            </a:r>
          </a:p>
        </p:txBody>
      </p:sp>
      <p:sp>
        <p:nvSpPr>
          <p:cNvPr id="99" name="Google Shape;99;p15"/>
          <p:cNvSpPr txBox="1">
            <a:spLocks noGrp="1"/>
          </p:cNvSpPr>
          <p:nvPr>
            <p:ph type="sldNum" idx="4294967295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637855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AB8215A-43F5-4991-A1AE-8ED37B1E4E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4172" y="586918"/>
            <a:ext cx="4295655" cy="3969664"/>
          </a:xfrm>
          <a:prstGeom prst="rect">
            <a:avLst/>
          </a:prstGeom>
          <a:noFill/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FCA2B61-A5C7-46AD-A95E-0434CB04D545}"/>
              </a:ext>
            </a:extLst>
          </p:cNvPr>
          <p:cNvSpPr txBox="1"/>
          <p:nvPr/>
        </p:nvSpPr>
        <p:spPr>
          <a:xfrm>
            <a:off x="0" y="46818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2400" dirty="0">
                <a:latin typeface="+mj-lt"/>
              </a:rPr>
              <a:t>Use-case Diagram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FCA2B61-A5C7-46AD-A95E-0434CB04D545}"/>
              </a:ext>
            </a:extLst>
          </p:cNvPr>
          <p:cNvSpPr txBox="1"/>
          <p:nvPr/>
        </p:nvSpPr>
        <p:spPr>
          <a:xfrm>
            <a:off x="0" y="46818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2400" dirty="0">
                <a:latin typeface="+mj-lt"/>
              </a:rPr>
              <a:t>Class Diagram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AF76E4-7D87-499E-8D1F-50E0882E38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5408" y="375741"/>
            <a:ext cx="5393183" cy="4392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637952"/>
      </p:ext>
    </p:extLst>
  </p:cSld>
  <p:clrMapOvr>
    <a:masterClrMapping/>
  </p:clrMapOvr>
</p:sld>
</file>

<file path=ppt/theme/theme1.xml><?xml version="1.0" encoding="utf-8"?>
<a:theme xmlns:a="http://schemas.openxmlformats.org/drawingml/2006/main" name="Cordelia template">
  <a:themeElements>
    <a:clrScheme name="Custom 347">
      <a:dk1>
        <a:srgbClr val="263238"/>
      </a:dk1>
      <a:lt1>
        <a:srgbClr val="FFFFFF"/>
      </a:lt1>
      <a:dk2>
        <a:srgbClr val="607D8B"/>
      </a:dk2>
      <a:lt2>
        <a:srgbClr val="ECEFF1"/>
      </a:lt2>
      <a:accent1>
        <a:srgbClr val="0091EA"/>
      </a:accent1>
      <a:accent2>
        <a:srgbClr val="0053A3"/>
      </a:accent2>
      <a:accent3>
        <a:srgbClr val="607D8B"/>
      </a:accent3>
      <a:accent4>
        <a:srgbClr val="CFD8DC"/>
      </a:accent4>
      <a:accent5>
        <a:srgbClr val="ECEFF1"/>
      </a:accent5>
      <a:accent6>
        <a:srgbClr val="ACDBF8"/>
      </a:accent6>
      <a:hlink>
        <a:srgbClr val="0091EA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228</TotalTime>
  <Words>135</Words>
  <Application>Microsoft Office PowerPoint</Application>
  <PresentationFormat>On-screen Show (16:9)</PresentationFormat>
  <Paragraphs>51</Paragraphs>
  <Slides>25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Arial</vt:lpstr>
      <vt:lpstr>Source Sans Pro</vt:lpstr>
      <vt:lpstr>Roboto Slab</vt:lpstr>
      <vt:lpstr>Times New Roman</vt:lpstr>
      <vt:lpstr>Calibri</vt:lpstr>
      <vt:lpstr>Cordelia template</vt:lpstr>
      <vt:lpstr>Project Management  TaskGo</vt:lpstr>
      <vt:lpstr>Content</vt:lpstr>
      <vt:lpstr>1. Introduction</vt:lpstr>
      <vt:lpstr>PowerPoint Presentation</vt:lpstr>
      <vt:lpstr>1. Introduction</vt:lpstr>
      <vt:lpstr>PowerPoint Presentation</vt:lpstr>
      <vt:lpstr>2. Systems Analysis and Design</vt:lpstr>
      <vt:lpstr>PowerPoint Presentation</vt:lpstr>
      <vt:lpstr>PowerPoint Presentation</vt:lpstr>
      <vt:lpstr>3. Website’s interface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</dc:title>
  <cp:lastModifiedBy>Hoàng Sang Phạm</cp:lastModifiedBy>
  <cp:revision>15</cp:revision>
  <dcterms:modified xsi:type="dcterms:W3CDTF">2021-01-15T09:29:42Z</dcterms:modified>
</cp:coreProperties>
</file>